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8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47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</p:sldIdLst>
  <p:sldSz cy="6858000" cx="12192000"/>
  <p:notesSz cx="6858000" cy="9144000"/>
  <p:embeddedFontLst>
    <p:embeddedFont>
      <p:font typeface="Gill Sans"/>
      <p:regular r:id="rId53"/>
      <p:bold r:id="rId5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font" Target="fonts/GillSans-regular.fntdata"/><Relationship Id="rId52" Type="http://schemas.openxmlformats.org/officeDocument/2006/relationships/slide" Target="slides/slide4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54" Type="http://schemas.openxmlformats.org/officeDocument/2006/relationships/font" Target="fonts/GillSans-bold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nl-BE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BE"/>
              <a:t>In de kantlijn: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BE"/>
              <a:t>Sparen waarom en waarvoor?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BE"/>
              <a:t>Praat je met je ouders rond geld?</a:t>
            </a:r>
            <a:endParaRPr/>
          </a:p>
        </p:txBody>
      </p:sp>
      <p:sp>
        <p:nvSpPr>
          <p:cNvPr id="92" name="Google Shape;92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6b08d5a350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g36b08d5a350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6b08d5a350_0_8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36b08d5a350_0_8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6b08d5a350_0_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g36b08d5a350_0_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6b08d5a350_0_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g36b08d5a350_0_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6b08d5a350_0_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g36b08d5a350_0_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6b08d5a350_0_4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g36b08d5a350_0_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6b08d5a350_0_4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g36b08d5a350_0_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6b08d5a350_0_5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g36b08d5a350_0_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6b08d5a350_0_6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g36b08d5a350_0_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6b08d5a350_0_7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g36b08d5a350_0_7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6b08d5a350_0_8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g36b08d5a350_0_8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6b08d5a350_0_9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g36b08d5a350_0_9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6b08d5a350_0_10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g36b08d5a350_0_10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6b08d5a350_0_10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g36b08d5a350_0_10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6b08d5a350_0_1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g36b08d5a350_0_1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6b08d5a350_0_13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g36b08d5a350_0_1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6b08d5a350_0_13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g36b08d5a350_0_1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6b08d5a350_0_14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g36b08d5a350_0_1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6b08d5a350_0_15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g36b08d5a350_0_1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6b08d5a350_0_16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g36b08d5a350_0_1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6b08d5a350_0_16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g36b08d5a350_0_1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6b08d5a350_0_17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g36b08d5a350_0_17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6b08d5a350_0_17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g36b08d5a350_0_1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6b08d5a350_0_18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g36b08d5a350_0_18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6b08d5a350_0_19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g36b08d5a350_0_19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6b08d5a350_0_19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g36b08d5a350_0_19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6b08d5a350_0_20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g36b08d5a350_0_20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6b08d5a350_0_20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g36b08d5a350_0_20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6b08d5a350_0_2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g36b08d5a350_0_2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6b08d5a350_0_2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g36b08d5a350_0_2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6b08d5a350_0_2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g36b08d5a350_0_2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fbeelding met bijschrift" type="picTx">
  <p:cSld name="PICTURE_WITH_CAPTION_TEX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8" name="Google Shape;18;p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oud met bijschrift" type="objTx">
  <p:cSld name="OBJECT_WITH_CAPTION_TEX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5" name="Google Shape;25;p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6" name="Google Shape;26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dia" type="title">
  <p:cSld name="TITLE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2" name="Google Shape;32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object" type="obj">
  <p:cSld name="OBJEC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ekop" type="secHead">
  <p:cSld name="SECTION_HEADER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oud van twee" type="twoObj">
  <p:cSld name="TWO_OBJECTS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elijking" type="twoTxTwoObj">
  <p:cSld name="TWO_OBJECTS_WITH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9" name="Google Shape;59;p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lleen titel" type="titleOnly">
  <p:cSld name="TITLE_ONL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g" type="blank">
  <p:cSld name="BLANK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verticale teks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e titel en teks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2.png"/><Relationship Id="rId5" Type="http://schemas.openxmlformats.org/officeDocument/2006/relationships/image" Target="../media/image13.png"/><Relationship Id="rId6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safeonweb.be/nl/quiz/phishingtest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4.png"/><Relationship Id="rId4" Type="http://schemas.openxmlformats.org/officeDocument/2006/relationships/image" Target="../media/image23.png"/><Relationship Id="rId5" Type="http://schemas.openxmlformats.org/officeDocument/2006/relationships/image" Target="../media/image22.png"/><Relationship Id="rId6" Type="http://schemas.openxmlformats.org/officeDocument/2006/relationships/image" Target="../media/image31.png"/><Relationship Id="rId7" Type="http://schemas.openxmlformats.org/officeDocument/2006/relationships/image" Target="../media/image2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5.png"/><Relationship Id="rId4" Type="http://schemas.openxmlformats.org/officeDocument/2006/relationships/image" Target="../media/image63.png"/><Relationship Id="rId5" Type="http://schemas.openxmlformats.org/officeDocument/2006/relationships/image" Target="../media/image3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8.png"/><Relationship Id="rId4" Type="http://schemas.openxmlformats.org/officeDocument/2006/relationships/image" Target="../media/image39.png"/><Relationship Id="rId5" Type="http://schemas.openxmlformats.org/officeDocument/2006/relationships/image" Target="../media/image30.png"/><Relationship Id="rId6" Type="http://schemas.openxmlformats.org/officeDocument/2006/relationships/image" Target="../media/image35.png"/><Relationship Id="rId7" Type="http://schemas.openxmlformats.org/officeDocument/2006/relationships/image" Target="../media/image3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7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8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6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3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5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9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9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7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65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58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9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9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51.png"/><Relationship Id="rId4" Type="http://schemas.openxmlformats.org/officeDocument/2006/relationships/image" Target="../media/image50.png"/><Relationship Id="rId10" Type="http://schemas.openxmlformats.org/officeDocument/2006/relationships/image" Target="../media/image66.png"/><Relationship Id="rId9" Type="http://schemas.openxmlformats.org/officeDocument/2006/relationships/image" Target="../media/image54.png"/><Relationship Id="rId5" Type="http://schemas.openxmlformats.org/officeDocument/2006/relationships/image" Target="../media/image62.png"/><Relationship Id="rId6" Type="http://schemas.openxmlformats.org/officeDocument/2006/relationships/image" Target="../media/image48.png"/><Relationship Id="rId7" Type="http://schemas.openxmlformats.org/officeDocument/2006/relationships/image" Target="../media/image55.png"/><Relationship Id="rId8" Type="http://schemas.openxmlformats.org/officeDocument/2006/relationships/image" Target="../media/image56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68.jpg"/><Relationship Id="rId4" Type="http://schemas.openxmlformats.org/officeDocument/2006/relationships/image" Target="../media/image67.jpg"/><Relationship Id="rId5" Type="http://schemas.openxmlformats.org/officeDocument/2006/relationships/hyperlink" Target="http://www.youtube.com/watch?v=-Ph9NYNJ02g" TargetMode="External"/><Relationship Id="rId6" Type="http://schemas.openxmlformats.org/officeDocument/2006/relationships/image" Target="../media/image6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00" y="0"/>
            <a:ext cx="1097280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b="1"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K</a:t>
            </a:r>
            <a:r>
              <a:rPr b="1"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ennismaking</a:t>
            </a:r>
            <a:endParaRPr b="1"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95" name="Google Shape;95;p1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508" r="2508" t="0"/>
          <a:stretch/>
        </p:blipFill>
        <p:spPr>
          <a:xfrm>
            <a:off x="5781675" y="1257300"/>
            <a:ext cx="4649788" cy="367151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 txBox="1"/>
          <p:nvPr/>
        </p:nvSpPr>
        <p:spPr>
          <a:xfrm>
            <a:off x="5781675" y="5076826"/>
            <a:ext cx="4752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BE" sz="2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Ik geef je 50 euro. </a:t>
            </a:r>
            <a:endParaRPr b="0" i="0" sz="2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nl-BE" sz="2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Wat doe je daar mee?</a:t>
            </a:r>
            <a:endParaRPr sz="2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97" name="Google Shape;9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4450" y="1935275"/>
            <a:ext cx="4062924" cy="1326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/>
          <p:nvPr>
            <p:ph idx="1" type="body"/>
          </p:nvPr>
        </p:nvSpPr>
        <p:spPr>
          <a:xfrm>
            <a:off x="5429250" y="457200"/>
            <a:ext cx="6496200" cy="59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b="1"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Wat kies jij?</a:t>
            </a:r>
            <a:endParaRPr b="1" sz="3000"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nl-BE" sz="2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Veel geld aan kleren      Veel geld aan uitgaan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r>
              <a:t/>
            </a:r>
            <a:endParaRPr sz="26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nl-BE" sz="2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Cash betalen		    		Betalen met Payconiq </a:t>
            </a:r>
            <a:endParaRPr sz="26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r>
              <a:t/>
            </a:r>
            <a:endParaRPr sz="26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nl-BE" sz="2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Online shoppen	          Shoppen in de winkel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r>
              <a:t/>
            </a:r>
            <a:endParaRPr sz="26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nl-BE" sz="2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Huismerken </a:t>
            </a:r>
            <a:r>
              <a:rPr lang="nl-BE"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(bv. Olé) </a:t>
            </a:r>
            <a:r>
              <a:rPr lang="nl-BE" sz="2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   	A-merken </a:t>
            </a:r>
            <a:r>
              <a:rPr lang="nl-BE"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(bv. Leo) </a:t>
            </a:r>
            <a:endParaRPr sz="20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r>
              <a:t/>
            </a:r>
            <a:endParaRPr sz="26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nl-BE" sz="2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Hotel mama				Op eigen benen</a:t>
            </a:r>
            <a:endParaRPr/>
          </a:p>
        </p:txBody>
      </p:sp>
      <p:sp>
        <p:nvSpPr>
          <p:cNvPr id="103" name="Google Shape;103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b="1"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Kennismaking</a:t>
            </a: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04" name="Google Shape;10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4450" y="1935275"/>
            <a:ext cx="4062924" cy="1326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/>
          <p:nvPr>
            <p:ph idx="1" type="body"/>
          </p:nvPr>
        </p:nvSpPr>
        <p:spPr>
          <a:xfrm>
            <a:off x="5429250" y="457200"/>
            <a:ext cx="6496050" cy="55054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b="1"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Vul de slogan aan! </a:t>
            </a:r>
            <a:endParaRPr b="1" sz="30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nl-BE" sz="2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… steeds verrassend, altijd voordelig!</a:t>
            </a:r>
            <a:endParaRPr sz="2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2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t/>
            </a:r>
            <a:endParaRPr sz="2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nl-BE" sz="2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… jawadde dadde! </a:t>
            </a:r>
            <a:endParaRPr sz="2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2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2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nl-BE" sz="2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Hoe maakt u het? Met … ! </a:t>
            </a:r>
            <a:endParaRPr sz="2800"/>
          </a:p>
        </p:txBody>
      </p:sp>
      <p:sp>
        <p:nvSpPr>
          <p:cNvPr id="110" name="Google Shape;110;p1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b="1"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R</a:t>
            </a:r>
            <a:r>
              <a:rPr b="1"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eclame</a:t>
            </a: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11" name="Google Shape;11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04540" y="2143405"/>
            <a:ext cx="2572735" cy="676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35022" y="3691994"/>
            <a:ext cx="2511770" cy="682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35022" y="5321473"/>
            <a:ext cx="1792379" cy="823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4450" y="1935275"/>
            <a:ext cx="4062924" cy="1326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 txBox="1"/>
          <p:nvPr>
            <p:ph idx="1" type="body"/>
          </p:nvPr>
        </p:nvSpPr>
        <p:spPr>
          <a:xfrm>
            <a:off x="5429250" y="457200"/>
            <a:ext cx="6496050" cy="55054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nl-B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Wie kocht er al eens iets dat je uiteindelijk niet nodig had? </a:t>
            </a:r>
            <a:endParaRPr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nl-B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Hoe probeert reclame ons te verleiden om te kopen?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sp>
        <p:nvSpPr>
          <p:cNvPr id="120" name="Google Shape;120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b="1"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Reclame</a:t>
            </a: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21" name="Google Shape;12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4450" y="1935275"/>
            <a:ext cx="4062924" cy="1326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8"/>
          <p:cNvSpPr txBox="1"/>
          <p:nvPr>
            <p:ph idx="1" type="body"/>
          </p:nvPr>
        </p:nvSpPr>
        <p:spPr>
          <a:xfrm>
            <a:off x="5429250" y="457200"/>
            <a:ext cx="6496050" cy="6162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⮚"/>
            </a:pPr>
            <a:r>
              <a:rPr lang="nl-BE" sz="2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Het tijdstip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⮚"/>
            </a:pPr>
            <a:r>
              <a:rPr lang="nl-BE" sz="2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De link naar de website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⮚"/>
            </a:pPr>
            <a:r>
              <a:rPr lang="nl-BE" sz="2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Een promocampagne van Delhaize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⮚"/>
            </a:pPr>
            <a:r>
              <a:rPr lang="nl-BE" sz="2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Delhaize contacteert je via Whatsapp</a:t>
            </a:r>
            <a:endParaRPr sz="24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⮚"/>
            </a:pPr>
            <a:r>
              <a:rPr lang="nl-BE" sz="2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Het hartje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⮚"/>
            </a:pPr>
            <a:r>
              <a:rPr lang="nl-BE" sz="2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De promo is te mooi om waar te zijn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sp>
        <p:nvSpPr>
          <p:cNvPr id="127" name="Google Shape;127;p1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b="1"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Phishing</a:t>
            </a:r>
            <a:endParaRPr b="1"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b="1" lang="nl-BE"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Berichtje van Delhaize</a:t>
            </a:r>
            <a:endParaRPr b="1" sz="2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nl-BE"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Wat is wel/niet verdacht?</a:t>
            </a:r>
            <a:r>
              <a:rPr lang="nl-BE"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sz="2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28" name="Google Shape;12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87983" y="425834"/>
            <a:ext cx="3592524" cy="3072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4450" y="1935275"/>
            <a:ext cx="4062924" cy="1326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9"/>
          <p:cNvSpPr txBox="1"/>
          <p:nvPr>
            <p:ph idx="1" type="body"/>
          </p:nvPr>
        </p:nvSpPr>
        <p:spPr>
          <a:xfrm>
            <a:off x="5429250" y="457200"/>
            <a:ext cx="6496050" cy="6162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⮚"/>
            </a:pPr>
            <a:r>
              <a:rPr lang="nl-BE" sz="2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Het tijdstip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Noto Sans Symbols"/>
              <a:buChar char="⮚"/>
            </a:pPr>
            <a:r>
              <a:rPr lang="nl-BE" sz="24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De link naar de website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oto Sans Symbols"/>
              <a:buChar char="⮚"/>
            </a:pPr>
            <a:r>
              <a:rPr lang="nl-BE" sz="2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Een promocampagne van Delhaize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Noto Sans Symbols"/>
              <a:buChar char="⮚"/>
            </a:pPr>
            <a:r>
              <a:rPr lang="nl-BE" sz="24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Delhaize contacteert je via Whatsapp</a:t>
            </a:r>
            <a:endParaRPr sz="2400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Noto Sans Symbols"/>
              <a:buChar char="⮚"/>
            </a:pPr>
            <a:r>
              <a:rPr lang="nl-BE" sz="24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Het hartje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Noto Sans Symbols"/>
              <a:buChar char="⮚"/>
            </a:pPr>
            <a:r>
              <a:rPr lang="nl-BE" sz="24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De promo is te mooi om waar te zijn</a:t>
            </a:r>
            <a:r>
              <a:rPr lang="nl-BE" sz="24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sp>
        <p:nvSpPr>
          <p:cNvPr id="135" name="Google Shape;135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b="1"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Phishing</a:t>
            </a:r>
            <a:endParaRPr b="1"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b="1" lang="nl-BE"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Berichtje van Delhaize</a:t>
            </a:r>
            <a:endParaRPr b="1" sz="2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nl-BE"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Wat is wel/niet verdacht? </a:t>
            </a:r>
            <a:endParaRPr sz="2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nl-BE"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sz="2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36" name="Google Shape;13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87983" y="425834"/>
            <a:ext cx="3592524" cy="3072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4450" y="1935275"/>
            <a:ext cx="4062924" cy="1326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0"/>
          <p:cNvSpPr txBox="1"/>
          <p:nvPr>
            <p:ph idx="1" type="body"/>
          </p:nvPr>
        </p:nvSpPr>
        <p:spPr>
          <a:xfrm>
            <a:off x="5429250" y="457200"/>
            <a:ext cx="6496050" cy="6162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b="1"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Laat je niet vangen!</a:t>
            </a:r>
            <a:endParaRPr b="1" sz="30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t/>
            </a:r>
            <a:endParaRPr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Doe de volledige test op  </a:t>
            </a:r>
            <a:r>
              <a:rPr lang="nl-BE" sz="3000" u="sng">
                <a:solidFill>
                  <a:schemeClr val="hlink"/>
                </a:solidFill>
                <a:latin typeface="Gill Sans"/>
                <a:ea typeface="Gill Sans"/>
                <a:cs typeface="Gill Sans"/>
                <a:sym typeface="Gill Sans"/>
                <a:hlinkClick r:id="rId3"/>
              </a:rPr>
              <a:t>https://safeonweb.be/nl/quiz/phishingtest</a:t>
            </a: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sz="3000"/>
          </a:p>
        </p:txBody>
      </p:sp>
      <p:sp>
        <p:nvSpPr>
          <p:cNvPr id="143" name="Google Shape;143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b="1"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Phishing</a:t>
            </a:r>
            <a:endParaRPr b="1"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nl-BE"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sz="2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44" name="Google Shape;14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4450" y="1935275"/>
            <a:ext cx="4062924" cy="1326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49097" y="1766450"/>
            <a:ext cx="4681625" cy="294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nl-BE"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sz="2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51" name="Google Shape;15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1162" y="1832900"/>
            <a:ext cx="10049675" cy="452497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1"/>
          <p:cNvSpPr txBox="1"/>
          <p:nvPr>
            <p:ph type="title"/>
          </p:nvPr>
        </p:nvSpPr>
        <p:spPr>
          <a:xfrm>
            <a:off x="1118100" y="338600"/>
            <a:ext cx="9955800" cy="1111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Gill Sans"/>
              <a:buNone/>
            </a:pPr>
            <a:r>
              <a:rPr lang="nl-BE" sz="65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onlinebudgetspel.wakosta.be</a:t>
            </a:r>
            <a:endParaRPr sz="65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nl-BE"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sz="2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58" name="Google Shape;15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7513" y="510400"/>
            <a:ext cx="8261024" cy="4919925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2"/>
          <p:cNvSpPr txBox="1"/>
          <p:nvPr/>
        </p:nvSpPr>
        <p:spPr>
          <a:xfrm>
            <a:off x="2578725" y="5796950"/>
            <a:ext cx="6918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STAP 1: Hoeveel inkomen heb jij gekregen?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3"/>
          <p:cNvSpPr txBox="1"/>
          <p:nvPr/>
        </p:nvSpPr>
        <p:spPr>
          <a:xfrm>
            <a:off x="3330075" y="5617350"/>
            <a:ext cx="5415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STAP 2: Wil je sparen?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65" name="Google Shape;165;p23"/>
          <p:cNvPicPr preferRelativeResize="0"/>
          <p:nvPr/>
        </p:nvPicPr>
        <p:blipFill rotWithShape="1">
          <a:blip r:embed="rId3">
            <a:alphaModFix/>
          </a:blip>
          <a:srcRect b="2523" l="0" r="0" t="13343"/>
          <a:stretch/>
        </p:blipFill>
        <p:spPr>
          <a:xfrm>
            <a:off x="196400" y="0"/>
            <a:ext cx="11683248" cy="5528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4"/>
          <p:cNvSpPr txBox="1"/>
          <p:nvPr/>
        </p:nvSpPr>
        <p:spPr>
          <a:xfrm>
            <a:off x="2717100" y="5823075"/>
            <a:ext cx="6757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STAP 3: Waar komt je inkomen vandaan? 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71" name="Google Shape;171;p24"/>
          <p:cNvPicPr preferRelativeResize="0"/>
          <p:nvPr/>
        </p:nvPicPr>
        <p:blipFill rotWithShape="1">
          <a:blip r:embed="rId3">
            <a:alphaModFix/>
          </a:blip>
          <a:srcRect b="22183" l="13213" r="12761" t="13796"/>
          <a:stretch/>
        </p:blipFill>
        <p:spPr>
          <a:xfrm>
            <a:off x="678387" y="226350"/>
            <a:ext cx="10835227" cy="5271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5"/>
          <p:cNvSpPr txBox="1"/>
          <p:nvPr/>
        </p:nvSpPr>
        <p:spPr>
          <a:xfrm>
            <a:off x="2318988" y="5755750"/>
            <a:ext cx="755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THEMA 1: WONEN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6"/>
          <p:cNvSpPr txBox="1"/>
          <p:nvPr/>
        </p:nvSpPr>
        <p:spPr>
          <a:xfrm>
            <a:off x="2717100" y="5407775"/>
            <a:ext cx="6757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STAP 1: Kies een woning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82" name="Google Shape;182;p26"/>
          <p:cNvPicPr preferRelativeResize="0"/>
          <p:nvPr/>
        </p:nvPicPr>
        <p:blipFill rotWithShape="1">
          <a:blip r:embed="rId3">
            <a:alphaModFix/>
          </a:blip>
          <a:srcRect b="24272" l="0" r="0" t="14060"/>
          <a:stretch/>
        </p:blipFill>
        <p:spPr>
          <a:xfrm>
            <a:off x="0" y="589100"/>
            <a:ext cx="12192000" cy="422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7"/>
          <p:cNvSpPr txBox="1"/>
          <p:nvPr/>
        </p:nvSpPr>
        <p:spPr>
          <a:xfrm>
            <a:off x="2319000" y="5497575"/>
            <a:ext cx="755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STAP 2: Bekijk het filmpje over verzekeringen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88" name="Google Shape;188;p27"/>
          <p:cNvPicPr preferRelativeResize="0"/>
          <p:nvPr/>
        </p:nvPicPr>
        <p:blipFill rotWithShape="1">
          <a:blip r:embed="rId3">
            <a:alphaModFix/>
          </a:blip>
          <a:srcRect b="22446" l="19734" r="19393" t="17504"/>
          <a:stretch/>
        </p:blipFill>
        <p:spPr>
          <a:xfrm>
            <a:off x="2038450" y="451225"/>
            <a:ext cx="8115101" cy="450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8"/>
          <p:cNvSpPr txBox="1"/>
          <p:nvPr/>
        </p:nvSpPr>
        <p:spPr>
          <a:xfrm>
            <a:off x="2319000" y="5273100"/>
            <a:ext cx="755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STAP 3: Welke verzekering(en) kies jij?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94" name="Google Shape;194;p28"/>
          <p:cNvPicPr preferRelativeResize="0"/>
          <p:nvPr/>
        </p:nvPicPr>
        <p:blipFill rotWithShape="1">
          <a:blip r:embed="rId3">
            <a:alphaModFix/>
          </a:blip>
          <a:srcRect b="34905" l="0" r="0" t="13222"/>
          <a:stretch/>
        </p:blipFill>
        <p:spPr>
          <a:xfrm>
            <a:off x="0" y="865950"/>
            <a:ext cx="12192000" cy="35576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9"/>
          <p:cNvSpPr txBox="1"/>
          <p:nvPr/>
        </p:nvSpPr>
        <p:spPr>
          <a:xfrm>
            <a:off x="2318988" y="5463925"/>
            <a:ext cx="755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STAP 4: Waar gaat je energie naartoe?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00" name="Google Shape;200;p29"/>
          <p:cNvPicPr preferRelativeResize="0"/>
          <p:nvPr/>
        </p:nvPicPr>
        <p:blipFill rotWithShape="1">
          <a:blip r:embed="rId3">
            <a:alphaModFix/>
          </a:blip>
          <a:srcRect b="15145" l="17603" r="17842" t="18660"/>
          <a:stretch/>
        </p:blipFill>
        <p:spPr>
          <a:xfrm>
            <a:off x="1805350" y="204348"/>
            <a:ext cx="8581277" cy="49494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0"/>
          <p:cNvSpPr txBox="1"/>
          <p:nvPr/>
        </p:nvSpPr>
        <p:spPr>
          <a:xfrm>
            <a:off x="2318988" y="5463925"/>
            <a:ext cx="755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STAP 5: Welke energietips kan jij spotten?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06" name="Google Shape;206;p30"/>
          <p:cNvPicPr preferRelativeResize="0"/>
          <p:nvPr/>
        </p:nvPicPr>
        <p:blipFill rotWithShape="1">
          <a:blip r:embed="rId3">
            <a:alphaModFix/>
          </a:blip>
          <a:srcRect b="23509" l="2024" r="2033" t="17966"/>
          <a:stretch/>
        </p:blipFill>
        <p:spPr>
          <a:xfrm>
            <a:off x="0" y="701488"/>
            <a:ext cx="12192000" cy="4183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1"/>
          <p:cNvSpPr txBox="1"/>
          <p:nvPr/>
        </p:nvSpPr>
        <p:spPr>
          <a:xfrm>
            <a:off x="2318988" y="5957775"/>
            <a:ext cx="755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STAP 6: Energiequiz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12" name="Google Shape;212;p31"/>
          <p:cNvPicPr preferRelativeResize="0"/>
          <p:nvPr/>
        </p:nvPicPr>
        <p:blipFill rotWithShape="1">
          <a:blip r:embed="rId3">
            <a:alphaModFix/>
          </a:blip>
          <a:srcRect b="23289" l="14255" r="12074" t="20578"/>
          <a:stretch/>
        </p:blipFill>
        <p:spPr>
          <a:xfrm>
            <a:off x="1403025" y="447525"/>
            <a:ext cx="3873274" cy="1659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1"/>
          <p:cNvPicPr preferRelativeResize="0"/>
          <p:nvPr/>
        </p:nvPicPr>
        <p:blipFill rotWithShape="1">
          <a:blip r:embed="rId4">
            <a:alphaModFix/>
          </a:blip>
          <a:srcRect b="22830" l="13479" r="13814" t="23575"/>
          <a:stretch/>
        </p:blipFill>
        <p:spPr>
          <a:xfrm>
            <a:off x="404075" y="2449400"/>
            <a:ext cx="4003469" cy="1659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1"/>
          <p:cNvPicPr preferRelativeResize="0"/>
          <p:nvPr/>
        </p:nvPicPr>
        <p:blipFill rotWithShape="1">
          <a:blip r:embed="rId5">
            <a:alphaModFix/>
          </a:blip>
          <a:srcRect b="23157" l="12752" r="11610" t="21627"/>
          <a:stretch/>
        </p:blipFill>
        <p:spPr>
          <a:xfrm>
            <a:off x="6342600" y="285851"/>
            <a:ext cx="3873274" cy="1590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1"/>
          <p:cNvPicPr preferRelativeResize="0"/>
          <p:nvPr/>
        </p:nvPicPr>
        <p:blipFill rotWithShape="1">
          <a:blip r:embed="rId6">
            <a:alphaModFix/>
          </a:blip>
          <a:srcRect b="22331" l="12063" r="10459" t="22337"/>
          <a:stretch/>
        </p:blipFill>
        <p:spPr>
          <a:xfrm>
            <a:off x="7790525" y="2107488"/>
            <a:ext cx="3951850" cy="1821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31"/>
          <p:cNvPicPr preferRelativeResize="0"/>
          <p:nvPr/>
        </p:nvPicPr>
        <p:blipFill rotWithShape="1">
          <a:blip r:embed="rId7">
            <a:alphaModFix/>
          </a:blip>
          <a:srcRect b="23156" l="12590" r="13214" t="22978"/>
          <a:stretch/>
        </p:blipFill>
        <p:spPr>
          <a:xfrm>
            <a:off x="3913485" y="4160573"/>
            <a:ext cx="4275240" cy="174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2"/>
          <p:cNvSpPr txBox="1"/>
          <p:nvPr/>
        </p:nvSpPr>
        <p:spPr>
          <a:xfrm>
            <a:off x="1258350" y="4922700"/>
            <a:ext cx="100677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l-BE" sz="2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Overzicht Wonen</a:t>
            </a:r>
            <a:r>
              <a:rPr lang="nl-BE" sz="2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:</a:t>
            </a:r>
            <a:endParaRPr/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Char char="●"/>
            </a:pPr>
            <a:r>
              <a:rPr lang="nl-BE" sz="2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Wie nam een verzekering en waarom?</a:t>
            </a:r>
            <a:endParaRPr sz="24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Char char="●"/>
            </a:pPr>
            <a:r>
              <a:rPr lang="nl-BE" sz="2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Wat is een voorschotfactuur?</a:t>
            </a:r>
            <a:endParaRPr sz="24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Char char="●"/>
            </a:pPr>
            <a:r>
              <a:rPr lang="nl-BE" sz="2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Bij welke energieleverancier zijn jullie thuis aangesloten?</a:t>
            </a:r>
            <a:endParaRPr/>
          </a:p>
        </p:txBody>
      </p:sp>
      <p:pic>
        <p:nvPicPr>
          <p:cNvPr id="222" name="Google Shape;22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58362" y="203949"/>
            <a:ext cx="9675277" cy="4498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3"/>
          <p:cNvSpPr txBox="1"/>
          <p:nvPr/>
        </p:nvSpPr>
        <p:spPr>
          <a:xfrm>
            <a:off x="2318988" y="5688400"/>
            <a:ext cx="755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Hoe content ben jij over je gemaakte keuzes uit het vorige onderdeel?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28" name="Google Shape;228;p33"/>
          <p:cNvPicPr preferRelativeResize="0"/>
          <p:nvPr/>
        </p:nvPicPr>
        <p:blipFill rotWithShape="1">
          <a:blip r:embed="rId3">
            <a:alphaModFix/>
          </a:blip>
          <a:srcRect b="8017" l="10497" r="10576" t="25056"/>
          <a:stretch/>
        </p:blipFill>
        <p:spPr>
          <a:xfrm>
            <a:off x="472057" y="0"/>
            <a:ext cx="11247893" cy="5364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/>
          <p:nvPr/>
        </p:nvSpPr>
        <p:spPr>
          <a:xfrm>
            <a:off x="2318988" y="5755750"/>
            <a:ext cx="755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THEMA 2: GEZONDHEID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34" name="Google Shape;234;p34"/>
          <p:cNvPicPr preferRelativeResize="0"/>
          <p:nvPr/>
        </p:nvPicPr>
        <p:blipFill rotWithShape="1">
          <a:blip r:embed="rId3">
            <a:alphaModFix/>
          </a:blip>
          <a:srcRect b="14105" l="13867" r="13946" t="30403"/>
          <a:stretch/>
        </p:blipFill>
        <p:spPr>
          <a:xfrm>
            <a:off x="359263" y="428375"/>
            <a:ext cx="11473474" cy="4961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5"/>
          <p:cNvSpPr txBox="1"/>
          <p:nvPr/>
        </p:nvSpPr>
        <p:spPr>
          <a:xfrm>
            <a:off x="2318988" y="5463925"/>
            <a:ext cx="755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STAP 1: Welke verzekering is wat?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40" name="Google Shape;240;p35"/>
          <p:cNvPicPr preferRelativeResize="0"/>
          <p:nvPr/>
        </p:nvPicPr>
        <p:blipFill rotWithShape="1">
          <a:blip r:embed="rId3">
            <a:alphaModFix/>
          </a:blip>
          <a:srcRect b="22294" l="20868" r="21002" t="20051"/>
          <a:stretch/>
        </p:blipFill>
        <p:spPr>
          <a:xfrm>
            <a:off x="1718175" y="321425"/>
            <a:ext cx="8755651" cy="4884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6"/>
          <p:cNvSpPr txBox="1"/>
          <p:nvPr/>
        </p:nvSpPr>
        <p:spPr>
          <a:xfrm>
            <a:off x="2318988" y="5407800"/>
            <a:ext cx="755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STAP 2: Welke verzekeringen kies jij? 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46" name="Google Shape;246;p36"/>
          <p:cNvPicPr preferRelativeResize="0"/>
          <p:nvPr/>
        </p:nvPicPr>
        <p:blipFill rotWithShape="1">
          <a:blip r:embed="rId3">
            <a:alphaModFix/>
          </a:blip>
          <a:srcRect b="31777" l="2383" r="2278" t="21227"/>
          <a:stretch/>
        </p:blipFill>
        <p:spPr>
          <a:xfrm>
            <a:off x="0" y="1165725"/>
            <a:ext cx="12192000" cy="33805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7"/>
          <p:cNvSpPr txBox="1"/>
          <p:nvPr/>
        </p:nvSpPr>
        <p:spPr>
          <a:xfrm>
            <a:off x="2318988" y="5407800"/>
            <a:ext cx="755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STAP 3: Hoeveel betaal je voor een doktersbezoek?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52" name="Google Shape;252;p37"/>
          <p:cNvPicPr preferRelativeResize="0"/>
          <p:nvPr/>
        </p:nvPicPr>
        <p:blipFill rotWithShape="1">
          <a:blip r:embed="rId3">
            <a:alphaModFix/>
          </a:blip>
          <a:srcRect b="27944" l="30992" r="29909" t="21247"/>
          <a:stretch/>
        </p:blipFill>
        <p:spPr>
          <a:xfrm>
            <a:off x="2798072" y="235700"/>
            <a:ext cx="6595877" cy="4821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8"/>
          <p:cNvSpPr txBox="1"/>
          <p:nvPr/>
        </p:nvSpPr>
        <p:spPr>
          <a:xfrm>
            <a:off x="2319000" y="5733325"/>
            <a:ext cx="755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STAP 4: Waar kan je terecht voor hulp?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58" name="Google Shape;258;p38"/>
          <p:cNvPicPr preferRelativeResize="0"/>
          <p:nvPr/>
        </p:nvPicPr>
        <p:blipFill rotWithShape="1">
          <a:blip r:embed="rId3">
            <a:alphaModFix/>
          </a:blip>
          <a:srcRect b="23543" l="13917" r="13707" t="21907"/>
          <a:stretch/>
        </p:blipFill>
        <p:spPr>
          <a:xfrm>
            <a:off x="371325" y="260050"/>
            <a:ext cx="5401176" cy="2289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8" title="Wakosta26.png"/>
          <p:cNvPicPr preferRelativeResize="0"/>
          <p:nvPr/>
        </p:nvPicPr>
        <p:blipFill rotWithShape="1">
          <a:blip r:embed="rId4">
            <a:alphaModFix/>
          </a:blip>
          <a:srcRect b="23768" l="13674" r="13703" t="23222"/>
          <a:stretch/>
        </p:blipFill>
        <p:spPr>
          <a:xfrm>
            <a:off x="6398750" y="296143"/>
            <a:ext cx="5401176" cy="2217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8"/>
          <p:cNvPicPr preferRelativeResize="0"/>
          <p:nvPr/>
        </p:nvPicPr>
        <p:blipFill rotWithShape="1">
          <a:blip r:embed="rId5">
            <a:alphaModFix/>
          </a:blip>
          <a:srcRect b="23765" l="13051" r="12962" t="24546"/>
          <a:stretch/>
        </p:blipFill>
        <p:spPr>
          <a:xfrm>
            <a:off x="3395410" y="3080288"/>
            <a:ext cx="5401176" cy="2122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2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nl-BE"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sz="2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6" name="Google Shape;266;p39"/>
          <p:cNvSpPr txBox="1"/>
          <p:nvPr/>
        </p:nvSpPr>
        <p:spPr>
          <a:xfrm>
            <a:off x="746400" y="4725400"/>
            <a:ext cx="105909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l-BE" sz="25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Overzicht Gezondheid</a:t>
            </a:r>
            <a:endParaRPr b="1" sz="25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873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Gill Sans"/>
              <a:buChar char="●"/>
            </a:pPr>
            <a:r>
              <a:rPr lang="nl-BE" sz="25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Wie nam welke verzekeringen? En waarom?</a:t>
            </a:r>
            <a:endParaRPr sz="25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873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Gill Sans"/>
              <a:buChar char="●"/>
            </a:pPr>
            <a:r>
              <a:rPr lang="nl-BE" sz="25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Wat vinden jullie van de prijs van een doktersbezoek?</a:t>
            </a:r>
            <a:endParaRPr sz="25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873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Gill Sans"/>
              <a:buChar char="●"/>
            </a:pPr>
            <a:r>
              <a:rPr lang="nl-BE" sz="25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Kende iemand al één van de organisaties waar je terecht kan voor hulp?</a:t>
            </a:r>
            <a:endParaRPr sz="25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67" name="Google Shape;267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6400" y="584375"/>
            <a:ext cx="10699200" cy="395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0"/>
          <p:cNvSpPr txBox="1"/>
          <p:nvPr/>
        </p:nvSpPr>
        <p:spPr>
          <a:xfrm>
            <a:off x="2318988" y="5688400"/>
            <a:ext cx="755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Hoe content ben jij over je gemaakte keuzes uit het vorige onderdeel?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73" name="Google Shape;273;p40"/>
          <p:cNvPicPr preferRelativeResize="0"/>
          <p:nvPr/>
        </p:nvPicPr>
        <p:blipFill rotWithShape="1">
          <a:blip r:embed="rId3">
            <a:alphaModFix/>
          </a:blip>
          <a:srcRect b="8017" l="10497" r="10576" t="25056"/>
          <a:stretch/>
        </p:blipFill>
        <p:spPr>
          <a:xfrm>
            <a:off x="472057" y="0"/>
            <a:ext cx="11247893" cy="5364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1"/>
          <p:cNvSpPr txBox="1"/>
          <p:nvPr/>
        </p:nvSpPr>
        <p:spPr>
          <a:xfrm>
            <a:off x="2318988" y="5755750"/>
            <a:ext cx="755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THEMA 3: HUISHOUDEN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79" name="Google Shape;279;p41"/>
          <p:cNvPicPr preferRelativeResize="0"/>
          <p:nvPr/>
        </p:nvPicPr>
        <p:blipFill rotWithShape="1">
          <a:blip r:embed="rId3">
            <a:alphaModFix/>
          </a:blip>
          <a:srcRect b="4536" l="13848" r="13529" t="39456"/>
          <a:stretch/>
        </p:blipFill>
        <p:spPr>
          <a:xfrm>
            <a:off x="561975" y="498250"/>
            <a:ext cx="11068051" cy="4801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2"/>
          <p:cNvSpPr txBox="1"/>
          <p:nvPr/>
        </p:nvSpPr>
        <p:spPr>
          <a:xfrm>
            <a:off x="2318988" y="6182275"/>
            <a:ext cx="755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STAP 1: Kies eten voor 1 dag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85" name="Google Shape;285;p42"/>
          <p:cNvPicPr preferRelativeResize="0"/>
          <p:nvPr/>
        </p:nvPicPr>
        <p:blipFill rotWithShape="1">
          <a:blip r:embed="rId3">
            <a:alphaModFix/>
          </a:blip>
          <a:srcRect b="34104" l="0" r="0" t="28503"/>
          <a:stretch/>
        </p:blipFill>
        <p:spPr>
          <a:xfrm>
            <a:off x="0" y="0"/>
            <a:ext cx="6679474" cy="1404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42"/>
          <p:cNvPicPr preferRelativeResize="0"/>
          <p:nvPr/>
        </p:nvPicPr>
        <p:blipFill rotWithShape="1">
          <a:blip r:embed="rId4">
            <a:alphaModFix/>
          </a:blip>
          <a:srcRect b="33213" l="0" r="0" t="28850"/>
          <a:stretch/>
        </p:blipFill>
        <p:spPr>
          <a:xfrm>
            <a:off x="5608519" y="1271250"/>
            <a:ext cx="6583478" cy="1404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42"/>
          <p:cNvPicPr preferRelativeResize="0"/>
          <p:nvPr/>
        </p:nvPicPr>
        <p:blipFill rotWithShape="1">
          <a:blip r:embed="rId5">
            <a:alphaModFix/>
          </a:blip>
          <a:srcRect b="33521" l="0" r="0" t="27341"/>
          <a:stretch/>
        </p:blipFill>
        <p:spPr>
          <a:xfrm>
            <a:off x="0" y="2618275"/>
            <a:ext cx="6679474" cy="1470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42"/>
          <p:cNvPicPr preferRelativeResize="0"/>
          <p:nvPr/>
        </p:nvPicPr>
        <p:blipFill rotWithShape="1">
          <a:blip r:embed="rId6">
            <a:alphaModFix/>
          </a:blip>
          <a:srcRect b="33745" l="0" r="0" t="29093"/>
          <a:stretch/>
        </p:blipFill>
        <p:spPr>
          <a:xfrm>
            <a:off x="5403355" y="3976500"/>
            <a:ext cx="6721296" cy="1404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42"/>
          <p:cNvPicPr preferRelativeResize="0"/>
          <p:nvPr/>
        </p:nvPicPr>
        <p:blipFill rotWithShape="1">
          <a:blip r:embed="rId7">
            <a:alphaModFix/>
          </a:blip>
          <a:srcRect b="32465" l="0" r="0" t="28668"/>
          <a:stretch/>
        </p:blipFill>
        <p:spPr>
          <a:xfrm>
            <a:off x="0" y="4991900"/>
            <a:ext cx="5444674" cy="1190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3"/>
          <p:cNvSpPr txBox="1"/>
          <p:nvPr/>
        </p:nvSpPr>
        <p:spPr>
          <a:xfrm>
            <a:off x="2201250" y="5434400"/>
            <a:ext cx="7789500" cy="89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STAP 2: Wat is het prijsverschil tussen A-merken en huismerken?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95" name="Google Shape;295;p43"/>
          <p:cNvPicPr preferRelativeResize="0"/>
          <p:nvPr/>
        </p:nvPicPr>
        <p:blipFill rotWithShape="1">
          <a:blip r:embed="rId3">
            <a:alphaModFix/>
          </a:blip>
          <a:srcRect b="29258" l="30509" r="30841" t="22001"/>
          <a:stretch/>
        </p:blipFill>
        <p:spPr>
          <a:xfrm>
            <a:off x="2700650" y="347950"/>
            <a:ext cx="6790675" cy="481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4"/>
          <p:cNvSpPr txBox="1"/>
          <p:nvPr/>
        </p:nvSpPr>
        <p:spPr>
          <a:xfrm>
            <a:off x="2201250" y="5007875"/>
            <a:ext cx="77895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STAP 3: Kies je vervoer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01" name="Google Shape;301;p44"/>
          <p:cNvPicPr preferRelativeResize="0"/>
          <p:nvPr/>
        </p:nvPicPr>
        <p:blipFill rotWithShape="1">
          <a:blip r:embed="rId3">
            <a:alphaModFix/>
          </a:blip>
          <a:srcRect b="32476" l="5317" r="6061" t="26605"/>
          <a:stretch/>
        </p:blipFill>
        <p:spPr>
          <a:xfrm>
            <a:off x="67150" y="1056950"/>
            <a:ext cx="12057701" cy="3131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5"/>
          <p:cNvSpPr txBox="1"/>
          <p:nvPr/>
        </p:nvSpPr>
        <p:spPr>
          <a:xfrm>
            <a:off x="2201250" y="5254800"/>
            <a:ext cx="7789500" cy="85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STAP 4: Hoeveel kost de kledij die je vandaag aan hebt?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07" name="Google Shape;307;p45"/>
          <p:cNvPicPr preferRelativeResize="0"/>
          <p:nvPr/>
        </p:nvPicPr>
        <p:blipFill rotWithShape="1">
          <a:blip r:embed="rId3">
            <a:alphaModFix/>
          </a:blip>
          <a:srcRect b="26112" l="28662" r="31063" t="24007"/>
          <a:stretch/>
        </p:blipFill>
        <p:spPr>
          <a:xfrm>
            <a:off x="2978468" y="293675"/>
            <a:ext cx="6235080" cy="4343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6"/>
          <p:cNvSpPr txBox="1"/>
          <p:nvPr/>
        </p:nvSpPr>
        <p:spPr>
          <a:xfrm>
            <a:off x="2201250" y="5254800"/>
            <a:ext cx="7789500" cy="85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STAP 5: Hoeveel kost een nieuwe smartphone?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13" name="Google Shape;313;p46"/>
          <p:cNvPicPr preferRelativeResize="0"/>
          <p:nvPr/>
        </p:nvPicPr>
        <p:blipFill rotWithShape="1">
          <a:blip r:embed="rId3">
            <a:alphaModFix/>
          </a:blip>
          <a:srcRect b="22769" l="13458" r="11477" t="17593"/>
          <a:stretch/>
        </p:blipFill>
        <p:spPr>
          <a:xfrm>
            <a:off x="843050" y="487325"/>
            <a:ext cx="10505875" cy="469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7"/>
          <p:cNvSpPr txBox="1"/>
          <p:nvPr/>
        </p:nvSpPr>
        <p:spPr>
          <a:xfrm>
            <a:off x="2201250" y="5254800"/>
            <a:ext cx="7789500" cy="85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STAP 6: Welk gsm abonnement kies jij?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19" name="Google Shape;319;p47"/>
          <p:cNvPicPr preferRelativeResize="0"/>
          <p:nvPr/>
        </p:nvPicPr>
        <p:blipFill rotWithShape="1">
          <a:blip r:embed="rId3">
            <a:alphaModFix/>
          </a:blip>
          <a:srcRect b="28438" l="10520" r="10019" t="23942"/>
          <a:stretch/>
        </p:blipFill>
        <p:spPr>
          <a:xfrm>
            <a:off x="352050" y="866150"/>
            <a:ext cx="11487898" cy="3872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8"/>
          <p:cNvSpPr txBox="1"/>
          <p:nvPr/>
        </p:nvSpPr>
        <p:spPr>
          <a:xfrm>
            <a:off x="2201250" y="4850725"/>
            <a:ext cx="7789500" cy="125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STAP 7: Welke tv of streamingdiensten kies je?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25" name="Google Shape;325;p48"/>
          <p:cNvPicPr preferRelativeResize="0"/>
          <p:nvPr/>
        </p:nvPicPr>
        <p:blipFill rotWithShape="1">
          <a:blip r:embed="rId3">
            <a:alphaModFix/>
          </a:blip>
          <a:srcRect b="32747" l="0" r="0" t="28478"/>
          <a:stretch/>
        </p:blipFill>
        <p:spPr>
          <a:xfrm>
            <a:off x="0" y="1505925"/>
            <a:ext cx="12192000" cy="2659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9"/>
          <p:cNvSpPr txBox="1"/>
          <p:nvPr/>
        </p:nvSpPr>
        <p:spPr>
          <a:xfrm>
            <a:off x="2201250" y="4850725"/>
            <a:ext cx="7789500" cy="125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STAP 8: Welk internetabonnement kies je?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31" name="Google Shape;331;p49"/>
          <p:cNvPicPr preferRelativeResize="0"/>
          <p:nvPr/>
        </p:nvPicPr>
        <p:blipFill rotWithShape="1">
          <a:blip r:embed="rId3">
            <a:alphaModFix/>
          </a:blip>
          <a:srcRect b="31956" l="10072" r="9792" t="28784"/>
          <a:stretch/>
        </p:blipFill>
        <p:spPr>
          <a:xfrm>
            <a:off x="0" y="1203347"/>
            <a:ext cx="12192000" cy="33596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0"/>
          <p:cNvSpPr txBox="1"/>
          <p:nvPr/>
        </p:nvSpPr>
        <p:spPr>
          <a:xfrm>
            <a:off x="2201250" y="5288475"/>
            <a:ext cx="7789500" cy="81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STAP 9: Wil je huisdieren?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37" name="Google Shape;337;p50"/>
          <p:cNvPicPr preferRelativeResize="0"/>
          <p:nvPr/>
        </p:nvPicPr>
        <p:blipFill rotWithShape="1">
          <a:blip r:embed="rId3">
            <a:alphaModFix/>
          </a:blip>
          <a:srcRect b="24053" l="6735" r="5212" t="21625"/>
          <a:stretch/>
        </p:blipFill>
        <p:spPr>
          <a:xfrm>
            <a:off x="0" y="766000"/>
            <a:ext cx="12192000" cy="4230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51"/>
          <p:cNvSpPr txBox="1"/>
          <p:nvPr/>
        </p:nvSpPr>
        <p:spPr>
          <a:xfrm>
            <a:off x="427450" y="4951750"/>
            <a:ext cx="91167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l-BE" sz="2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Overzicht Huishouden</a:t>
            </a:r>
            <a:endParaRPr b="1" sz="24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Char char="●"/>
            </a:pPr>
            <a:r>
              <a:rPr lang="nl-BE" sz="2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Hoeveel gaven jullie uit aan huishouden?</a:t>
            </a:r>
            <a:endParaRPr sz="24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Char char="●"/>
            </a:pPr>
            <a:r>
              <a:rPr lang="nl-BE" sz="2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Wie heeft voor meer dan 200 euro kledij aan?</a:t>
            </a:r>
            <a:endParaRPr sz="24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Gill Sans"/>
              <a:buChar char="●"/>
            </a:pPr>
            <a:r>
              <a:rPr lang="nl-BE" sz="2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Welk vervoersmiddel koos je?</a:t>
            </a:r>
            <a:endParaRPr sz="24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43" name="Google Shape;343;p51"/>
          <p:cNvPicPr preferRelativeResize="0"/>
          <p:nvPr/>
        </p:nvPicPr>
        <p:blipFill rotWithShape="1">
          <a:blip r:embed="rId3">
            <a:alphaModFix/>
          </a:blip>
          <a:srcRect b="0" l="0" r="0" t="11331"/>
          <a:stretch/>
        </p:blipFill>
        <p:spPr>
          <a:xfrm>
            <a:off x="0" y="0"/>
            <a:ext cx="7004850" cy="299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51"/>
          <p:cNvPicPr preferRelativeResize="0"/>
          <p:nvPr/>
        </p:nvPicPr>
        <p:blipFill rotWithShape="1">
          <a:blip r:embed="rId4">
            <a:alphaModFix/>
          </a:blip>
          <a:srcRect b="0" l="0" r="0" t="2581"/>
          <a:stretch/>
        </p:blipFill>
        <p:spPr>
          <a:xfrm>
            <a:off x="5138949" y="2995325"/>
            <a:ext cx="7053049" cy="213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2"/>
          <p:cNvSpPr txBox="1"/>
          <p:nvPr/>
        </p:nvSpPr>
        <p:spPr>
          <a:xfrm>
            <a:off x="2318988" y="5688400"/>
            <a:ext cx="755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Hoe content ben jij over je gemaakte keuzes uit het vorige onderdeel?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50" name="Google Shape;350;p52"/>
          <p:cNvPicPr preferRelativeResize="0"/>
          <p:nvPr/>
        </p:nvPicPr>
        <p:blipFill rotWithShape="1">
          <a:blip r:embed="rId3">
            <a:alphaModFix/>
          </a:blip>
          <a:srcRect b="8017" l="10497" r="10576" t="25056"/>
          <a:stretch/>
        </p:blipFill>
        <p:spPr>
          <a:xfrm>
            <a:off x="472057" y="0"/>
            <a:ext cx="11247893" cy="5364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53"/>
          <p:cNvSpPr txBox="1"/>
          <p:nvPr/>
        </p:nvSpPr>
        <p:spPr>
          <a:xfrm>
            <a:off x="2318988" y="5755750"/>
            <a:ext cx="755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THEMA 4: ONTSPANNING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56" name="Google Shape;356;p53"/>
          <p:cNvPicPr preferRelativeResize="0"/>
          <p:nvPr/>
        </p:nvPicPr>
        <p:blipFill rotWithShape="1">
          <a:blip r:embed="rId3">
            <a:alphaModFix/>
          </a:blip>
          <a:srcRect b="4128" l="24846" r="31487" t="40892"/>
          <a:stretch/>
        </p:blipFill>
        <p:spPr>
          <a:xfrm>
            <a:off x="2661375" y="590275"/>
            <a:ext cx="6442699" cy="4562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54"/>
          <p:cNvSpPr txBox="1"/>
          <p:nvPr/>
        </p:nvSpPr>
        <p:spPr>
          <a:xfrm>
            <a:off x="2201250" y="5288475"/>
            <a:ext cx="7789500" cy="81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STAP 1: Welke dingen doe jij graag in je vrije tijd?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62" name="Google Shape;362;p54"/>
          <p:cNvPicPr preferRelativeResize="0"/>
          <p:nvPr/>
        </p:nvPicPr>
        <p:blipFill rotWithShape="1">
          <a:blip r:embed="rId3">
            <a:alphaModFix/>
          </a:blip>
          <a:srcRect b="32524" l="0" r="0" t="28736"/>
          <a:stretch/>
        </p:blipFill>
        <p:spPr>
          <a:xfrm>
            <a:off x="0" y="1569679"/>
            <a:ext cx="12192000" cy="26566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5"/>
          <p:cNvSpPr txBox="1"/>
          <p:nvPr/>
        </p:nvSpPr>
        <p:spPr>
          <a:xfrm>
            <a:off x="2201250" y="5097675"/>
            <a:ext cx="7789500" cy="101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STAP 2: Wil je extra geld verdienen?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68" name="Google Shape;368;p55"/>
          <p:cNvPicPr preferRelativeResize="0"/>
          <p:nvPr/>
        </p:nvPicPr>
        <p:blipFill rotWithShape="1">
          <a:blip r:embed="rId3">
            <a:alphaModFix/>
          </a:blip>
          <a:srcRect b="23292" l="7796" r="7829" t="21078"/>
          <a:stretch/>
        </p:blipFill>
        <p:spPr>
          <a:xfrm>
            <a:off x="300363" y="506975"/>
            <a:ext cx="11591275" cy="4298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56"/>
          <p:cNvSpPr txBox="1"/>
          <p:nvPr/>
        </p:nvSpPr>
        <p:spPr>
          <a:xfrm>
            <a:off x="1056000" y="4455575"/>
            <a:ext cx="98997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l-BE" sz="25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Overzicht Ontspanning</a:t>
            </a:r>
            <a:endParaRPr b="1" sz="25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873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Gill Sans"/>
              <a:buChar char="●"/>
            </a:pPr>
            <a:r>
              <a:rPr lang="nl-BE" sz="25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Welke ontspanningsactiviteiten kozen jullie?</a:t>
            </a:r>
            <a:endParaRPr sz="25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873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Gill Sans"/>
              <a:buChar char="●"/>
            </a:pPr>
            <a:r>
              <a:rPr lang="nl-BE" sz="25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Had je met meer budget andere ontspanningsactiviteiten gekozen?</a:t>
            </a:r>
            <a:endParaRPr sz="25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873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Gill Sans"/>
              <a:buChar char="●"/>
            </a:pPr>
            <a:r>
              <a:rPr lang="nl-BE" sz="25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Wie heeft er gegokt?</a:t>
            </a:r>
            <a:endParaRPr sz="25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74" name="Google Shape;374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3237" y="430725"/>
            <a:ext cx="10785532" cy="381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57"/>
          <p:cNvSpPr txBox="1"/>
          <p:nvPr/>
        </p:nvSpPr>
        <p:spPr>
          <a:xfrm>
            <a:off x="2318988" y="5688400"/>
            <a:ext cx="7554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Hoe content ben jij over al je gemaakte keuzes?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3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Zou je nu dingen anders doen?</a:t>
            </a:r>
            <a:endParaRPr sz="3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80" name="Google Shape;380;p57"/>
          <p:cNvPicPr preferRelativeResize="0"/>
          <p:nvPr/>
        </p:nvPicPr>
        <p:blipFill rotWithShape="1">
          <a:blip r:embed="rId3">
            <a:alphaModFix/>
          </a:blip>
          <a:srcRect b="8017" l="10497" r="10576" t="25056"/>
          <a:stretch/>
        </p:blipFill>
        <p:spPr>
          <a:xfrm>
            <a:off x="472057" y="0"/>
            <a:ext cx="11247893" cy="5364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58"/>
          <p:cNvSpPr txBox="1"/>
          <p:nvPr/>
        </p:nvSpPr>
        <p:spPr>
          <a:xfrm>
            <a:off x="2408800" y="4424200"/>
            <a:ext cx="7554000" cy="218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5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Klaar? Klik op de knop en bekijk je resultaten</a:t>
            </a:r>
            <a:endParaRPr sz="25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873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Gill Sans"/>
              <a:buChar char="●"/>
            </a:pPr>
            <a:r>
              <a:rPr lang="nl-BE" sz="25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Wie had er geld over?</a:t>
            </a:r>
            <a:endParaRPr sz="25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873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Gill Sans"/>
              <a:buChar char="●"/>
            </a:pPr>
            <a:r>
              <a:rPr lang="nl-BE" sz="25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Wie had er geld te kort?</a:t>
            </a:r>
            <a:endParaRPr sz="25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873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Gill Sans"/>
              <a:buChar char="●"/>
            </a:pPr>
            <a:r>
              <a:rPr lang="nl-BE" sz="25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Is er geld van je spaarbudget afgegaan?</a:t>
            </a:r>
            <a:endParaRPr sz="25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86" name="Google Shape;386;p58"/>
          <p:cNvPicPr preferRelativeResize="0"/>
          <p:nvPr/>
        </p:nvPicPr>
        <p:blipFill rotWithShape="1">
          <a:blip r:embed="rId3">
            <a:alphaModFix/>
          </a:blip>
          <a:srcRect b="9486" l="3071" r="2142" t="13579"/>
          <a:stretch/>
        </p:blipFill>
        <p:spPr>
          <a:xfrm>
            <a:off x="1538975" y="181125"/>
            <a:ext cx="9293650" cy="4243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59"/>
          <p:cNvSpPr txBox="1"/>
          <p:nvPr>
            <p:ph type="title"/>
          </p:nvPr>
        </p:nvSpPr>
        <p:spPr>
          <a:xfrm>
            <a:off x="2511150" y="0"/>
            <a:ext cx="71697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Gill Sans"/>
              <a:buNone/>
            </a:pPr>
            <a:r>
              <a:rPr lang="nl-BE" sz="7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Info of h</a:t>
            </a:r>
            <a:r>
              <a:rPr lang="nl-BE" sz="7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ulp nodig?</a:t>
            </a:r>
            <a:endParaRPr sz="72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92" name="Google Shape;392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9788" y="2298114"/>
            <a:ext cx="2810500" cy="1804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02825" y="2298125"/>
            <a:ext cx="2937235" cy="180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5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45281" y="4181097"/>
            <a:ext cx="652329" cy="536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5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589804" y="4181109"/>
            <a:ext cx="542591" cy="536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5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71021" y="4181096"/>
            <a:ext cx="536494" cy="536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5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747703" y="4181106"/>
            <a:ext cx="536494" cy="536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5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73123" y="4181106"/>
            <a:ext cx="652329" cy="536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5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114368" y="4181094"/>
            <a:ext cx="542591" cy="536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5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233787" y="4181103"/>
            <a:ext cx="542591" cy="536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5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386638" y="1752600"/>
            <a:ext cx="2625299" cy="2276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59"/>
          <p:cNvPicPr preferRelativeResize="0"/>
          <p:nvPr/>
        </p:nvPicPr>
        <p:blipFill rotWithShape="1">
          <a:blip r:embed="rId10">
            <a:alphaModFix/>
          </a:blip>
          <a:srcRect b="15305" l="14909" r="13717" t="18439"/>
          <a:stretch/>
        </p:blipFill>
        <p:spPr>
          <a:xfrm>
            <a:off x="4513476" y="2786125"/>
            <a:ext cx="2498451" cy="12177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289FF"/>
        </a:solidFill>
      </p:bgPr>
    </p:bg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60"/>
          <p:cNvSpPr txBox="1"/>
          <p:nvPr>
            <p:ph type="title"/>
          </p:nvPr>
        </p:nvSpPr>
        <p:spPr>
          <a:xfrm>
            <a:off x="5061200" y="0"/>
            <a:ext cx="71307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Gill Sans"/>
              <a:buNone/>
            </a:pPr>
            <a:r>
              <a:rPr lang="nl-BE" sz="7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WAKOSTA?!-app</a:t>
            </a:r>
            <a:endParaRPr sz="72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08" name="Google Shape;408;p60"/>
          <p:cNvSpPr txBox="1"/>
          <p:nvPr/>
        </p:nvSpPr>
        <p:spPr>
          <a:xfrm>
            <a:off x="4994151" y="1863887"/>
            <a:ext cx="6896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Hou eenvoudig overzicht op </a:t>
            </a:r>
            <a:r>
              <a:rPr lang="nl-BE" sz="2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je budget </a:t>
            </a:r>
            <a:endParaRPr sz="24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4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met deze gratis app! </a:t>
            </a:r>
            <a:endParaRPr sz="24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409" name="Google Shape;409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850294" cy="6858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49750" y="6134425"/>
            <a:ext cx="1142248" cy="723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eer deze geweldige budgetapp kennen!" id="411" name="Google Shape;411;p60" title="De WAKOSTA?!-app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10159" y="2942937"/>
            <a:ext cx="5232791" cy="294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Kantoorthema">
  <a:themeElements>
    <a:clrScheme name="Kantoo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Kantoorthema">
  <a:themeElements>
    <a:clrScheme name="Kantoo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